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9"/>
  </p:notesMasterIdLst>
  <p:sldIdLst>
    <p:sldId id="256" r:id="rId2"/>
    <p:sldId id="299" r:id="rId3"/>
    <p:sldId id="394" r:id="rId4"/>
    <p:sldId id="302" r:id="rId5"/>
    <p:sldId id="440" r:id="rId6"/>
    <p:sldId id="441" r:id="rId7"/>
    <p:sldId id="446" r:id="rId8"/>
    <p:sldId id="402" r:id="rId9"/>
    <p:sldId id="442" r:id="rId10"/>
    <p:sldId id="476" r:id="rId11"/>
    <p:sldId id="477" r:id="rId12"/>
    <p:sldId id="478" r:id="rId13"/>
    <p:sldId id="479" r:id="rId14"/>
    <p:sldId id="455" r:id="rId15"/>
    <p:sldId id="480" r:id="rId16"/>
    <p:sldId id="481" r:id="rId17"/>
    <p:sldId id="460" r:id="rId18"/>
    <p:sldId id="346" r:id="rId19"/>
    <p:sldId id="461" r:id="rId20"/>
    <p:sldId id="482" r:id="rId21"/>
    <p:sldId id="303" r:id="rId22"/>
    <p:sldId id="447" r:id="rId23"/>
    <p:sldId id="448" r:id="rId24"/>
    <p:sldId id="399" r:id="rId25"/>
    <p:sldId id="419" r:id="rId26"/>
    <p:sldId id="421" r:id="rId27"/>
    <p:sldId id="400" r:id="rId28"/>
    <p:sldId id="422" r:id="rId29"/>
    <p:sldId id="470" r:id="rId30"/>
    <p:sldId id="473" r:id="rId31"/>
    <p:sldId id="474" r:id="rId32"/>
    <p:sldId id="424" r:id="rId33"/>
    <p:sldId id="425" r:id="rId34"/>
    <p:sldId id="471" r:id="rId35"/>
    <p:sldId id="452" r:id="rId36"/>
    <p:sldId id="426" r:id="rId37"/>
    <p:sldId id="472" r:id="rId38"/>
    <p:sldId id="427" r:id="rId39"/>
    <p:sldId id="428" r:id="rId40"/>
    <p:sldId id="429" r:id="rId41"/>
    <p:sldId id="430" r:id="rId42"/>
    <p:sldId id="431" r:id="rId43"/>
    <p:sldId id="260" r:id="rId44"/>
    <p:sldId id="433" r:id="rId45"/>
    <p:sldId id="434" r:id="rId46"/>
    <p:sldId id="378" r:id="rId47"/>
    <p:sldId id="458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Catamaran" panose="020B0604020202020204" charset="0"/>
      <p:regular r:id="rId51"/>
      <p:bold r:id="rId52"/>
    </p:embeddedFont>
    <p:embeddedFont>
      <p:font typeface="Lexend Deca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3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4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7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3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4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7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26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4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6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6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92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7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78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76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60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464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70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38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23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4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8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2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68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03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4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9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edraunescodh.unam.mx/catedra/violencia/cuestionario-violencia-en-el-noviazgo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9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contenido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C1E53932-B4AA-C80F-A122-0F2996A4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77" y="1380692"/>
            <a:ext cx="5414904" cy="26654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categorías garantizan exhaustividad? ¿Incluye todas o la gran mayoría de las alternativas posibles?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7113881" y="2182517"/>
            <a:ext cx="17272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¿Su pregunta genera variación, pues no es tan obvia? ¿La formulación y las alternativas no llevan a que todos/as contesten lo “más deseable”?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667230" y="4002857"/>
            <a:ext cx="17272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¿Su pregunta y alternativas permiten discriminar quien sabe y quien no sabe algo en particular?</a:t>
            </a:r>
          </a:p>
        </p:txBody>
      </p:sp>
    </p:spTree>
    <p:extLst>
      <p:ext uri="{BB962C8B-B14F-4D97-AF65-F5344CB8AC3E}">
        <p14:creationId xmlns:p14="http://schemas.microsoft.com/office/powerpoint/2010/main" val="82848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tipo de respuesta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¿Tengo posibilidad de “cerrar” las alternativas? ¿Tengo muchas de este tipo?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6477941" y="2152413"/>
            <a:ext cx="1778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¿Incluye una jerarquía? ¿Analizaré todas las menciones?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415112" y="4226733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alternativas son excluyentes entre sí? ¿Una categoría no incluye a otras?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ED6572-3DEC-BD1D-BFF5-D453FFC0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59" y="1420707"/>
            <a:ext cx="4640400" cy="28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tipo de respuesta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¿El fraseo cuida evitar la deseabilidad social de alguna alternativa?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6955838" y="2094487"/>
            <a:ext cx="177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¿El encuestado comprende la escala?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185571" y="3862745"/>
            <a:ext cx="112302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¿Son exhaustivas las alternativas? Cuidado con muchas alternativas…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FC402D-9B08-B92D-4C47-72C38EF3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5" y="1291123"/>
            <a:ext cx="4977126" cy="25612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5AE54E-BF8D-C3E8-6BF2-9A6466F422CA}"/>
              </a:ext>
            </a:extLst>
          </p:cNvPr>
          <p:cNvSpPr txBox="1"/>
          <p:nvPr/>
        </p:nvSpPr>
        <p:spPr>
          <a:xfrm>
            <a:off x="4530830" y="3852376"/>
            <a:ext cx="112302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alternativas tienen un orden lógico? ¿Usamos o no alternativa intermedia?</a:t>
            </a:r>
          </a:p>
        </p:txBody>
      </p:sp>
    </p:spTree>
    <p:extLst>
      <p:ext uri="{BB962C8B-B14F-4D97-AF65-F5344CB8AC3E}">
        <p14:creationId xmlns:p14="http://schemas.microsoft.com/office/powerpoint/2010/main" val="2415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Fraseo </a:t>
            </a:r>
            <a:r>
              <a:rPr lang="en" dirty="0"/>
              <a:t>de preguntas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82DB8-9A1F-7BF8-DC43-CBB5146600D3}"/>
              </a:ext>
            </a:extLst>
          </p:cNvPr>
          <p:cNvSpPr txBox="1"/>
          <p:nvPr/>
        </p:nvSpPr>
        <p:spPr>
          <a:xfrm>
            <a:off x="1059440" y="1074996"/>
            <a:ext cx="6525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➢ Recomendaciones para frasear preguntas: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Conocer bien a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población de estudio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Poner especial atención al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lenguaje de los sujetos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Revisar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preguntas existentes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(¿cómo se ha medido esto antes?)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Contemplar el error, crear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más de una pregunta por tópico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Cuidar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deseabilidad social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 las alternativas (poner un ‘costo’ si son muy deseables, volverlas menos directas usando un yo generalizado - ej.: la gente como uno-, o ayudando a la legitimidad de opciones difíciles “hay personas que…”)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Evitar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cristalización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 de opiniones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Buscar alternativas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polares pero no extremas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(en formatos dicotómicos)</a:t>
            </a:r>
            <a:endParaRPr lang="es-CL" sz="18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528180-050F-C81A-6D75-DB07BB38A3D4}"/>
              </a:ext>
            </a:extLst>
          </p:cNvPr>
          <p:cNvSpPr txBox="1"/>
          <p:nvPr/>
        </p:nvSpPr>
        <p:spPr>
          <a:xfrm>
            <a:off x="280988" y="285630"/>
            <a:ext cx="838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Catamaran" panose="020B0604020202020204" charset="0"/>
                <a:cs typeface="Catamaran" panose="020B0604020202020204" charset="0"/>
              </a:rPr>
              <a:t>Cristalización: </a:t>
            </a:r>
          </a:p>
          <a:p>
            <a:endParaRPr lang="es-ES" sz="2800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Frente a algunos temas las personas encuestadas </a:t>
            </a:r>
            <a:r>
              <a:rPr lang="es-ES" sz="2800" b="1" dirty="0">
                <a:latin typeface="Catamaran" panose="020B0604020202020204" charset="0"/>
                <a:cs typeface="Catamaran" panose="020B0604020202020204" charset="0"/>
              </a:rPr>
              <a:t>no tienen realmente una opinión</a:t>
            </a:r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. Quizás incluso nunca se habían planteado el tema.</a:t>
            </a:r>
          </a:p>
          <a:p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No obstante, si se les pregunta sobre ello, las personas mayoritariamente construirán una respuesta.</a:t>
            </a:r>
          </a:p>
          <a:p>
            <a:endParaRPr lang="es-ES" sz="2800" dirty="0">
              <a:latin typeface="Catamaran" panose="020B0604020202020204" charset="0"/>
              <a:cs typeface="Catamaran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Crear una opinión donde no la hay:</a:t>
            </a:r>
          </a:p>
          <a:p>
            <a:pPr marL="514350" indent="-514350">
              <a:buAutoNum type="alphaLcParenR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Nivel de satisfacción sexual con la pareja</a:t>
            </a:r>
          </a:p>
          <a:p>
            <a:pPr marL="514350" indent="-514350">
              <a:buAutoNum type="alphaLcParenR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Nivel de incertidumbre ante la muerte propia</a:t>
            </a:r>
            <a:endParaRPr lang="es-CL" sz="28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6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Orden y longitud </a:t>
            </a:r>
            <a:r>
              <a:rPr lang="en" sz="3600" dirty="0"/>
              <a:t>del cuestionario</a:t>
            </a:r>
            <a:endParaRPr sz="36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82DB8-9A1F-7BF8-DC43-CBB5146600D3}"/>
              </a:ext>
            </a:extLst>
          </p:cNvPr>
          <p:cNvSpPr txBox="1"/>
          <p:nvPr/>
        </p:nvSpPr>
        <p:spPr>
          <a:xfrm>
            <a:off x="1059440" y="1074996"/>
            <a:ext cx="6525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Catamaran" panose="020B0604020202020204" charset="0"/>
                <a:cs typeface="Catamaran" panose="020B0604020202020204" charset="0"/>
              </a:rPr>
              <a:t>➢ Presentación del cuestionario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Indicar el para qué, la institución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Aclarar condiciones. Cuidar temas éticos (confidencialidad)</a:t>
            </a:r>
          </a:p>
          <a:p>
            <a:endParaRPr lang="es-ES" sz="2000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000" b="1" dirty="0">
                <a:latin typeface="Catamaran" panose="020B0604020202020204" charset="0"/>
                <a:cs typeface="Catamaran" panose="020B0604020202020204" charset="0"/>
              </a:rPr>
              <a:t>➢ Lógica de 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Lógica del embudo (de lo más simple a lo más complejo)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Tematizar ítems (agrupar por tema): Inicio Bloque datos sociodemográficos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Evitar el ‘response set’ (variar formatos de respuesta)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Cuidar el ‘efecto de halo’ (evitar que una pregunta condicione a las otras)</a:t>
            </a:r>
            <a:endParaRPr lang="es-CL" sz="20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6634EC2-759E-5D64-49E2-41CBC7FE1D2F}"/>
              </a:ext>
            </a:extLst>
          </p:cNvPr>
          <p:cNvSpPr txBox="1"/>
          <p:nvPr/>
        </p:nvSpPr>
        <p:spPr>
          <a:xfrm>
            <a:off x="1059440" y="1074996"/>
            <a:ext cx="6525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Catamaran" panose="020B0604020202020204" charset="0"/>
                <a:cs typeface="Catamaran" panose="020B0604020202020204" charset="0"/>
              </a:rPr>
              <a:t>➢ Cierre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Momento de preguntas complejas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Cuidado con ser amenazantes (intromisión) 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Siempre agradecer</a:t>
            </a:r>
          </a:p>
          <a:p>
            <a:endParaRPr lang="es-ES" sz="24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400" b="1" dirty="0">
                <a:latin typeface="Catamaran" panose="020B0604020202020204" charset="0"/>
                <a:cs typeface="Catamaran" panose="020B0604020202020204" charset="0"/>
              </a:rPr>
              <a:t>➢ Longitud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Siempre menos es mejor (30 min. máximo)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Considerar el cansancio de los sujetos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La longitud depende del formato (</a:t>
            </a:r>
            <a:r>
              <a:rPr lang="es-ES" sz="2400" dirty="0" err="1">
                <a:latin typeface="Catamaran" panose="020B0604020202020204" charset="0"/>
                <a:cs typeface="Catamaran" panose="020B0604020202020204" charset="0"/>
              </a:rPr>
              <a:t>ej</a:t>
            </a:r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: formato telefónico exige más brevedad)</a:t>
            </a:r>
            <a:endParaRPr lang="es-CL" sz="24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1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89939" y="1160721"/>
            <a:ext cx="7364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</a:t>
            </a:r>
            <a:endParaRPr lang="es-ES" sz="1200" dirty="0"/>
          </a:p>
          <a:p>
            <a:r>
              <a:rPr lang="es-ES" sz="1200" b="1" dirty="0"/>
              <a:t>Introducción (15)</a:t>
            </a:r>
          </a:p>
          <a:p>
            <a:r>
              <a:rPr lang="es-ES" sz="1200" dirty="0"/>
              <a:t>•Los/as investigadores/as pueden resumir de forma correcta la formulación, los objetivos, los principales antecedentes, la metodología y las hipótesis del trabajo (10) </a:t>
            </a:r>
          </a:p>
          <a:p>
            <a:r>
              <a:rPr lang="es-ES" sz="1200" dirty="0"/>
              <a:t>•Esto se realiza mediante una escritura que provoca interés y es clara (5)</a:t>
            </a:r>
          </a:p>
          <a:p>
            <a:endParaRPr lang="es-ES" sz="1200" dirty="0"/>
          </a:p>
          <a:p>
            <a:r>
              <a:rPr lang="es-ES" sz="1200" b="1" dirty="0"/>
              <a:t>Formulación (20)</a:t>
            </a:r>
          </a:p>
          <a:p>
            <a:r>
              <a:rPr lang="es-ES" sz="1200" dirty="0"/>
              <a:t>•Los/as investigadores/as y desarrollan correctamente su problema (10) y pregunta de investigación (10)</a:t>
            </a:r>
          </a:p>
          <a:p>
            <a:r>
              <a:rPr lang="es-ES" sz="1200" dirty="0"/>
              <a:t>•Esta última es razonable, perspicaz, creativa y plausible de ser realizada de forma cuantitativa</a:t>
            </a:r>
          </a:p>
          <a:p>
            <a:endParaRPr lang="es-ES" sz="1200" dirty="0"/>
          </a:p>
          <a:p>
            <a:r>
              <a:rPr lang="es-ES" sz="1200" b="1" dirty="0"/>
              <a:t>Objetivos y relevancia (15)</a:t>
            </a:r>
          </a:p>
          <a:p>
            <a:r>
              <a:rPr lang="es-ES" sz="1200" dirty="0"/>
              <a:t>•Los objetivos están bien redactados y se vinculan a la pregunta (10)</a:t>
            </a:r>
          </a:p>
          <a:p>
            <a:r>
              <a:rPr lang="es-ES" sz="1200" dirty="0"/>
              <a:t>•La investigación se justifica de forma correcta y permite entender su relevancia (5)</a:t>
            </a:r>
          </a:p>
          <a:p>
            <a:endParaRPr lang="es-ES" sz="1200" dirty="0"/>
          </a:p>
          <a:p>
            <a:r>
              <a:rPr lang="es-ES" sz="1200" b="1" dirty="0"/>
              <a:t>Antecedentes e Hipótesis de trabajo (30)</a:t>
            </a:r>
          </a:p>
          <a:p>
            <a:r>
              <a:rPr lang="es-ES" sz="1200" dirty="0"/>
              <a:t>•Los/as investigadores/as identifican por lo menos 4 ideas relevantes en la bibliografía (10 puntos). </a:t>
            </a:r>
          </a:p>
          <a:p>
            <a:r>
              <a:rPr lang="es-ES" sz="1200" dirty="0"/>
              <a:t>•Definen de forma correcta los principales conceptos a indagar (10). </a:t>
            </a:r>
          </a:p>
          <a:p>
            <a:r>
              <a:rPr lang="es-ES" sz="1200" dirty="0"/>
              <a:t>•La formulación de la hipótesis es correcta según los antecedentes y la pregunta (10)</a:t>
            </a:r>
          </a:p>
          <a:p>
            <a:endParaRPr lang="es-ES" sz="1200" dirty="0"/>
          </a:p>
        </p:txBody>
      </p:sp>
      <p:sp>
        <p:nvSpPr>
          <p:cNvPr id="3" name="Google Shape;229;p34">
            <a:extLst>
              <a:ext uri="{FF2B5EF4-FFF2-40B4-BE49-F238E27FC236}">
                <a16:creationId xmlns:a16="http://schemas.microsoft.com/office/drawing/2014/main" id="{17EBAB4D-8EA2-8B6C-A627-0D97E1459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Fraseo </a:t>
            </a:r>
            <a:r>
              <a:rPr lang="en" dirty="0"/>
              <a:t>de preguntas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6853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73007" y="669807"/>
            <a:ext cx="7364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II</a:t>
            </a:r>
            <a:endParaRPr lang="es-ES" sz="1200" dirty="0"/>
          </a:p>
          <a:p>
            <a:r>
              <a:rPr lang="es-ES" sz="1200" b="1" dirty="0"/>
              <a:t>Metodología (10)</a:t>
            </a:r>
          </a:p>
          <a:p>
            <a:r>
              <a:rPr lang="es-ES" sz="1200" dirty="0"/>
              <a:t>•Define bien: a) estrategia metodológica (2,5 puntos); b) tipo de investigación por objetivos (2,5), temporalidad (2,5) y grado de experimentación (2,5)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/>
              <a:t>Operacionalización (40):</a:t>
            </a:r>
          </a:p>
          <a:p>
            <a:r>
              <a:rPr lang="es-ES" sz="1200" dirty="0"/>
              <a:t>•Es coherente el esquema de la operacionalización. Va distinguiendo dimensiones y subdimensiones como componentes del concepto general y estas refieren a la bibliografía seleccionada: 10 </a:t>
            </a:r>
          </a:p>
          <a:p>
            <a:r>
              <a:rPr lang="es-ES" sz="1200" dirty="0"/>
              <a:t>•Es correcta la/s definición/es del/os concepto/s general/es: 10 </a:t>
            </a:r>
          </a:p>
          <a:p>
            <a:r>
              <a:rPr lang="es-ES" sz="1200" dirty="0"/>
              <a:t>•Es correcta la/s definición/es del/os las dimensiones y subdimensiones: 10 </a:t>
            </a:r>
          </a:p>
          <a:p>
            <a:r>
              <a:rPr lang="es-ES" sz="1200" dirty="0"/>
              <a:t>•Están bien definidos los indicadores y permiten construir preguntas concretas. Se relacionan lógicamente al concepto general: 10 </a:t>
            </a:r>
          </a:p>
          <a:p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73007" y="669807"/>
            <a:ext cx="7364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III</a:t>
            </a:r>
            <a:endParaRPr lang="es-ES" sz="1200" dirty="0"/>
          </a:p>
          <a:p>
            <a:r>
              <a:rPr lang="es-ES" sz="1200" b="1" dirty="0"/>
              <a:t>Cuestionario (40)</a:t>
            </a:r>
          </a:p>
          <a:p>
            <a:r>
              <a:rPr lang="es-ES" sz="1200" dirty="0"/>
              <a:t>•Formulación de preguntas sociodemográficas: 5 </a:t>
            </a:r>
          </a:p>
          <a:p>
            <a:r>
              <a:rPr lang="es-ES" sz="1200" dirty="0"/>
              <a:t>•Alternativas de preguntas sociodemográficas: 5 </a:t>
            </a:r>
          </a:p>
          <a:p>
            <a:r>
              <a:rPr lang="es-ES" sz="1200" dirty="0"/>
              <a:t>•Por cada pregunta de tema de investigación (30) [15 preguntas en total]</a:t>
            </a:r>
          </a:p>
          <a:p>
            <a:r>
              <a:rPr lang="es-ES" sz="1200" dirty="0"/>
              <a:t>	Refiere correctamente a la operacionalización: 0,5 </a:t>
            </a:r>
          </a:p>
          <a:p>
            <a:r>
              <a:rPr lang="es-ES" sz="1200" dirty="0"/>
              <a:t>	Formulación de pregunta: 1 </a:t>
            </a:r>
          </a:p>
          <a:p>
            <a:r>
              <a:rPr lang="es-ES" sz="1200" dirty="0"/>
              <a:t>	Alternativas de pregunta: 0,5 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/>
              <a:t>Uso de fuentes (bibliografía) (15) </a:t>
            </a:r>
          </a:p>
          <a:p>
            <a:r>
              <a:rPr lang="es-ES" sz="1200" dirty="0"/>
              <a:t>•Los/as investigadores/as identifican correctamente las fuentes (2,5) </a:t>
            </a:r>
          </a:p>
          <a:p>
            <a:r>
              <a:rPr lang="es-ES" sz="1200" dirty="0"/>
              <a:t>•Estas son adecuadas para el problema de investigación y permiten orientar el trabajo (2,5). </a:t>
            </a:r>
          </a:p>
          <a:p>
            <a:r>
              <a:rPr lang="es-ES" sz="1200" dirty="0">
                <a:solidFill>
                  <a:srgbClr val="FF0000"/>
                </a:solidFill>
              </a:rPr>
              <a:t>*Deberán incluir dos fichas por cada persona del grupo correctamente realizadas y adjuntarlas al final del trabajo (10 puntos)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052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Construcción de Índices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/>
              <a:t>Licitaciones </a:t>
            </a:r>
            <a:r>
              <a:rPr lang="es-ES" sz="2000" dirty="0"/>
              <a:t>y </a:t>
            </a:r>
            <a:r>
              <a:rPr lang="es-ES" sz="2000" b="1" dirty="0"/>
              <a:t>Consultorías</a:t>
            </a:r>
            <a:endParaRPr sz="2000" b="1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74FD1-9A1C-0C12-A8FB-29FF6A26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que queda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0DBCF0-B9EC-A5A7-5E56-82BD31C2AB64}"/>
              </a:ext>
            </a:extLst>
          </p:cNvPr>
          <p:cNvSpPr txBox="1"/>
          <p:nvPr/>
        </p:nvSpPr>
        <p:spPr>
          <a:xfrm>
            <a:off x="1783644" y="2738876"/>
            <a:ext cx="5887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https://docs.google.com/document/d/1pzb7SxNylHTOBGxFlS3UGeIbg9CiSH5hJAcYj3L-r4s/edit?tab=t.0</a:t>
            </a:r>
          </a:p>
        </p:txBody>
      </p:sp>
    </p:spTree>
    <p:extLst>
      <p:ext uri="{BB962C8B-B14F-4D97-AF65-F5344CB8AC3E}">
        <p14:creationId xmlns:p14="http://schemas.microsoft.com/office/powerpoint/2010/main" val="224225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45563" y="2623589"/>
            <a:ext cx="6452874" cy="696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La construcción de </a:t>
            </a:r>
            <a:r>
              <a:rPr lang="es-CL" sz="3600" b="1" dirty="0"/>
              <a:t>Índices 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894190" y="324266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Ejemplo de Índice de Violencia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422162" y="1472911"/>
            <a:ext cx="3596127" cy="298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>
              <a:hlinkClick r:id="rId3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Más que decir: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>
                <a:hlinkClick r:id="rId3"/>
              </a:rPr>
              <a:t>¿Su pareja es violenta?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>
              <a:hlinkClick r:id="rId3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https://catedraunescodh.unam.mx/catedra/violencia/cuestionario-violencia-en-el-noviazgo.html</a:t>
            </a: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E3714C-B339-2EC3-F685-54F6129B7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3" t="11205" r="17663" b="10183"/>
          <a:stretch/>
        </p:blipFill>
        <p:spPr>
          <a:xfrm>
            <a:off x="122944" y="1208169"/>
            <a:ext cx="3792071" cy="39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22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466279-C184-0DDF-D36F-903EFF995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t="43623" r="20774" b="31178"/>
          <a:stretch/>
        </p:blipFill>
        <p:spPr>
          <a:xfrm>
            <a:off x="0" y="1319231"/>
            <a:ext cx="7314004" cy="2643592"/>
          </a:xfrm>
          <a:prstGeom prst="rect">
            <a:avLst/>
          </a:prstGeom>
        </p:spPr>
      </p:pic>
      <p:sp>
        <p:nvSpPr>
          <p:cNvPr id="6" name="Google Shape;230;p34">
            <a:extLst>
              <a:ext uri="{FF2B5EF4-FFF2-40B4-BE49-F238E27FC236}">
                <a16:creationId xmlns:a16="http://schemas.microsoft.com/office/drawing/2014/main" id="{B2C174EC-7DF7-6F34-3EBC-1D592D8DF48D}"/>
              </a:ext>
            </a:extLst>
          </p:cNvPr>
          <p:cNvSpPr txBox="1">
            <a:spLocks/>
          </p:cNvSpPr>
          <p:nvPr/>
        </p:nvSpPr>
        <p:spPr>
          <a:xfrm>
            <a:off x="7337778" y="1659467"/>
            <a:ext cx="1859536" cy="264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caso ¿Cómo se calculan los puntajes?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Hay alguna pregunta que pesa más que otra.</a:t>
            </a:r>
          </a:p>
        </p:txBody>
      </p:sp>
    </p:spTree>
    <p:extLst>
      <p:ext uri="{BB962C8B-B14F-4D97-AF65-F5344CB8AC3E}">
        <p14:creationId xmlns:p14="http://schemas.microsoft.com/office/powerpoint/2010/main" val="37132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2.1 ¿Qué es un </a:t>
            </a:r>
            <a:r>
              <a:rPr lang="en" sz="4400" b="1" dirty="0"/>
              <a:t>Índice?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Un índice es una fórmula que combina un conjunto de preguntas con el objeto de producir </a:t>
            </a:r>
            <a:r>
              <a:rPr lang="es-ES" sz="2000" b="1" dirty="0"/>
              <a:t>una sola puntuación (valor síntesis) </a:t>
            </a:r>
            <a:r>
              <a:rPr lang="es-ES" sz="2000" dirty="0"/>
              <a:t>que indicará el grado en que los sujetos (u objetos) de estudio poseen un concepto latente.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“Por índice se entiende… una </a:t>
            </a:r>
            <a:r>
              <a:rPr lang="es-ES" sz="2000" u="sng" dirty="0"/>
              <a:t>variable unidimensional </a:t>
            </a:r>
            <a:r>
              <a:rPr lang="es-ES" sz="2000" dirty="0"/>
              <a:t>con </a:t>
            </a:r>
            <a:r>
              <a:rPr lang="es-ES" sz="2000" i="1" dirty="0"/>
              <a:t>x </a:t>
            </a:r>
            <a:r>
              <a:rPr lang="es-ES" sz="2000" dirty="0"/>
              <a:t>valores sobre la que se representan las clases de posibles combinaciones de atributos extraídos del </a:t>
            </a:r>
            <a:r>
              <a:rPr lang="es-ES" sz="2000" u="sng" dirty="0"/>
              <a:t>espacio pluridimensional</a:t>
            </a:r>
            <a:r>
              <a:rPr lang="es-ES" sz="2000" dirty="0"/>
              <a:t>” (Mayntz, Holm &amp;Hübner, 2004: 61)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modo de construcción es arbitrario (pero justificado)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Lo utilizamos cuando </a:t>
            </a:r>
            <a:r>
              <a:rPr lang="es-ES" sz="2000" b="1" dirty="0"/>
              <a:t>requerimos varios indicadores </a:t>
            </a:r>
            <a:r>
              <a:rPr lang="es-ES" sz="2000" dirty="0"/>
              <a:t>para medir un solo constructo (por su naturaleza multidimensional)</a:t>
            </a:r>
          </a:p>
        </p:txBody>
      </p:sp>
    </p:spTree>
    <p:extLst>
      <p:ext uri="{BB962C8B-B14F-4D97-AF65-F5344CB8AC3E}">
        <p14:creationId xmlns:p14="http://schemas.microsoft.com/office/powerpoint/2010/main" val="280854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2.2 Etapas de construcción</a:t>
            </a:r>
            <a:endParaRPr sz="44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228367" y="2476243"/>
            <a:ext cx="234363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691868" y="160349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Correcta - Operacionalización: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Definir dimensiones y subdimensiones analíticas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Definir indicadores empíricos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Definir una unidad de medida común entre indicadores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Definir un procedimiento de ponderación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Construir subíndices y el índice global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Fuentes: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Primarias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Secundarias</a:t>
            </a:r>
          </a:p>
        </p:txBody>
      </p:sp>
    </p:spTree>
    <p:extLst>
      <p:ext uri="{BB962C8B-B14F-4D97-AF65-F5344CB8AC3E}">
        <p14:creationId xmlns:p14="http://schemas.microsoft.com/office/powerpoint/2010/main" val="37151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55" y="1542057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Variable latente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102" y="69296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354709" y="1496853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887" y="736045"/>
            <a:ext cx="1390291" cy="36942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033896" y="1280754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7" y="692968"/>
            <a:ext cx="1339688" cy="49072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Definición conceptual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429683A-64B5-88A3-A62C-268B5F27E731}"/>
              </a:ext>
            </a:extLst>
          </p:cNvPr>
          <p:cNvCxnSpPr/>
          <p:nvPr/>
        </p:nvCxnSpPr>
        <p:spPr>
          <a:xfrm>
            <a:off x="6318086" y="16808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9E6FFA-10EC-55A9-25C9-99F17EC12D5B}"/>
              </a:ext>
            </a:extLst>
          </p:cNvPr>
          <p:cNvCxnSpPr/>
          <p:nvPr/>
        </p:nvCxnSpPr>
        <p:spPr>
          <a:xfrm>
            <a:off x="6290885" y="2391652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35D850-9EA0-BC52-8A81-EE5F89879EFC}"/>
              </a:ext>
            </a:extLst>
          </p:cNvPr>
          <p:cNvCxnSpPr/>
          <p:nvPr/>
        </p:nvCxnSpPr>
        <p:spPr>
          <a:xfrm>
            <a:off x="6290885" y="31667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utoShape 12">
            <a:extLst>
              <a:ext uri="{FF2B5EF4-FFF2-40B4-BE49-F238E27FC236}">
                <a16:creationId xmlns:a16="http://schemas.microsoft.com/office/drawing/2014/main" id="{7B486DF3-E27F-9C23-D277-5CBC21C06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750" y="736395"/>
            <a:ext cx="1120778" cy="361365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Sub-índice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F99580-66C8-AF07-3477-3C387CE23972}"/>
              </a:ext>
            </a:extLst>
          </p:cNvPr>
          <p:cNvSpPr txBox="1"/>
          <p:nvPr/>
        </p:nvSpPr>
        <p:spPr>
          <a:xfrm>
            <a:off x="6290885" y="1979710"/>
            <a:ext cx="1237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Formulas matemáticas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0DE9B4E-37FE-6E98-3D83-7D2938C6B29F}"/>
              </a:ext>
            </a:extLst>
          </p:cNvPr>
          <p:cNvSpPr/>
          <p:nvPr/>
        </p:nvSpPr>
        <p:spPr>
          <a:xfrm rot="5400000">
            <a:off x="1942768" y="2160064"/>
            <a:ext cx="534982" cy="36609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C266BE6-87DF-B899-A9A6-5582AC191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057" y="1179610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índice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0E936BC3-237E-104F-DA3D-DFC9C10FFA2A}"/>
              </a:ext>
            </a:extLst>
          </p:cNvPr>
          <p:cNvSpPr/>
          <p:nvPr/>
        </p:nvSpPr>
        <p:spPr>
          <a:xfrm>
            <a:off x="7303927" y="292394"/>
            <a:ext cx="510958" cy="322092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67EFEA8C-5176-F6F7-9D18-00D7E8CA41AF}"/>
              </a:ext>
            </a:extLst>
          </p:cNvPr>
          <p:cNvSpPr/>
          <p:nvPr/>
        </p:nvSpPr>
        <p:spPr>
          <a:xfrm rot="5400000">
            <a:off x="5859304" y="2574412"/>
            <a:ext cx="491672" cy="28455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720705-A9E7-5F08-1344-AA3EAC7D4AFF}"/>
              </a:ext>
            </a:extLst>
          </p:cNvPr>
          <p:cNvSpPr txBox="1"/>
          <p:nvPr/>
        </p:nvSpPr>
        <p:spPr>
          <a:xfrm>
            <a:off x="1481515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Teórica: Definición conceptual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566BBF7-F7F2-40FE-19E2-CB3C15F61BA1}"/>
              </a:ext>
            </a:extLst>
          </p:cNvPr>
          <p:cNvSpPr txBox="1"/>
          <p:nvPr/>
        </p:nvSpPr>
        <p:spPr>
          <a:xfrm>
            <a:off x="5224703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Empírica: Definición operacional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/>
              <a:t>Medida común </a:t>
            </a:r>
            <a:r>
              <a:rPr lang="es-ES" sz="3600" dirty="0"/>
              <a:t>y </a:t>
            </a:r>
            <a:r>
              <a:rPr lang="es-ES" sz="3600" b="1" dirty="0"/>
              <a:t>ponderación</a:t>
            </a:r>
            <a:endParaRPr sz="36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indicadores de un índice deben expresarse en una </a:t>
            </a:r>
            <a:r>
              <a:rPr lang="es-ES" sz="1800" b="1" dirty="0"/>
              <a:t>medida común </a:t>
            </a:r>
            <a:r>
              <a:rPr lang="es-ES" sz="1800" dirty="0"/>
              <a:t>para poder ser agregados, por lo que es necesario considerar procedimientos de conversión de la unidad de medida de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Además, los índices pueden ser: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b="1" dirty="0" err="1"/>
              <a:t>autoponderados</a:t>
            </a:r>
            <a:r>
              <a:rPr lang="es-ES" sz="1600" b="1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tener </a:t>
            </a:r>
            <a:r>
              <a:rPr lang="es-ES" sz="1600" b="1" dirty="0"/>
              <a:t>pesos diferente </a:t>
            </a:r>
            <a:r>
              <a:rPr lang="es-ES" sz="1600" dirty="0"/>
              <a:t>a los indicadores de acuerdo a su relevancia, por lo que hay que considerar también procedimientos de ponderación. </a:t>
            </a:r>
          </a:p>
        </p:txBody>
      </p:sp>
    </p:spTree>
    <p:extLst>
      <p:ext uri="{BB962C8B-B14F-4D97-AF65-F5344CB8AC3E}">
        <p14:creationId xmlns:p14="http://schemas.microsoft.com/office/powerpoint/2010/main" val="385134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43639" y="81170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Formulas para </a:t>
            </a:r>
            <a:r>
              <a:rPr lang="es-ES" sz="3200" b="1" dirty="0"/>
              <a:t>generar medida común</a:t>
            </a:r>
            <a:endParaRPr sz="32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98268" y="945621"/>
            <a:ext cx="8627168" cy="398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¿Cómo generar medida común en índice aditivo?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050" dirty="0"/>
              <a:t>Observar dirección, orientación según lo que queramos determinar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Determinar puntajes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b="1" dirty="0"/>
              <a:t>1. Variable </a:t>
            </a:r>
            <a:r>
              <a:rPr lang="es-ES" sz="1200" b="1" dirty="0" err="1"/>
              <a:t>Intervalar</a:t>
            </a:r>
            <a:endParaRPr lang="es-ES" sz="12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¿Cuán satisfecho se encuentra con la siguiente afirmación…?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(Completamente Insatisfecho) 2 3 4 5 6 7 8 9 10 (Completamente Satisfecho)</a:t>
            </a:r>
          </a:p>
          <a:p>
            <a:pPr marL="0" indent="0" algn="l"/>
            <a:endParaRPr lang="es-ES" sz="1200" dirty="0"/>
          </a:p>
          <a:p>
            <a:pPr marL="0" indent="0" algn="l"/>
            <a:r>
              <a:rPr lang="es-ES" sz="1200" dirty="0">
                <a:sym typeface="Wingdings" panose="05000000000000000000" pitchFamily="2" charset="2"/>
              </a:rPr>
              <a:t> (a) Afirmaciones tiene que ir misma dirección: no estaría muy contento que mi hija/o tuviera un novio/a migrante; (b) me parece que los/as migrantes aportan a la diversidad del país y no generan tantos problemas</a:t>
            </a:r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r>
              <a:rPr lang="es-ES" sz="1200" b="1" dirty="0"/>
              <a:t>2. Variable Ordinal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¿Cuán satisfecho se encuentra con…?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Muy en desacuerdo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2 En desacuerdo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3 De acuerdo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4 Muy de Acuerdo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dirty="0">
                <a:sym typeface="Wingdings" panose="05000000000000000000" pitchFamily="2" charset="2"/>
              </a:rPr>
              <a:t> La llegada </a:t>
            </a:r>
            <a:r>
              <a:rPr lang="es-ES" sz="1200" b="1" u="sng" dirty="0">
                <a:sym typeface="Wingdings" panose="05000000000000000000" pitchFamily="2" charset="2"/>
              </a:rPr>
              <a:t>masiva</a:t>
            </a:r>
            <a:r>
              <a:rPr lang="es-ES" sz="1200" dirty="0">
                <a:sym typeface="Wingdings" panose="05000000000000000000" pitchFamily="2" charset="2"/>
              </a:rPr>
              <a:t> de migrantes en los últimos 10 años.</a:t>
            </a:r>
            <a:endParaRPr lang="es-E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b="1" dirty="0"/>
              <a:t>3. Variable Nominal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Considerando ambas afirmaciones, con cual está más de acuerdo….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Alternativa 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2 Alternativa 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s-ES" sz="1200" dirty="0">
                <a:sym typeface="Wingdings" panose="05000000000000000000" pitchFamily="2" charset="2"/>
              </a:rPr>
              <a:t>“La migración es un aporte a diversidad cultural pues permite conocer y compartir conocimientos y e interactuar con otros y otras”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s-ES" sz="1200" dirty="0">
                <a:sym typeface="Wingdings" panose="05000000000000000000" pitchFamily="2" charset="2"/>
              </a:rPr>
              <a:t>“La migración genera conflictos culturales pues se generan grandes problemas de comprensión entre personas de distintas nacionalidades”</a:t>
            </a:r>
            <a:endParaRPr lang="es-E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0" indent="0" algn="l"/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82526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D5F18B8-B1A5-0554-0EAE-475CB865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95" y="857763"/>
            <a:ext cx="4985095" cy="33529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C80B74-39DD-118C-6A21-37372870861C}"/>
              </a:ext>
            </a:extLst>
          </p:cNvPr>
          <p:cNvSpPr txBox="1"/>
          <p:nvPr/>
        </p:nvSpPr>
        <p:spPr>
          <a:xfrm>
            <a:off x="5602374" y="941163"/>
            <a:ext cx="28145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Catamaran" panose="020B0604020202020204" charset="0"/>
                <a:cs typeface="Catamaran" panose="020B0604020202020204" charset="0"/>
              </a:rPr>
              <a:t>Intervalar</a:t>
            </a:r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: </a:t>
            </a:r>
          </a:p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¿Cuán satisfecho se encuentra con la siguiente afirmación…?</a:t>
            </a:r>
          </a:p>
          <a:p>
            <a:endParaRPr lang="es-ES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Ordinal:</a:t>
            </a:r>
          </a:p>
          <a:p>
            <a:r>
              <a:rPr lang="es-ES" sz="1400" dirty="0">
                <a:latin typeface="Catamaran" panose="020B0604020202020204" charset="0"/>
                <a:cs typeface="Catamaran" panose="020B0604020202020204" charset="0"/>
              </a:rPr>
              <a:t>¿Cuán satisfecho se encuentra con…?</a:t>
            </a:r>
          </a:p>
          <a:p>
            <a:endParaRPr lang="es-ES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Nominal</a:t>
            </a:r>
          </a:p>
          <a:p>
            <a:r>
              <a:rPr lang="es-ES" sz="1400" dirty="0">
                <a:latin typeface="Catamaran" panose="020B0604020202020204" charset="0"/>
                <a:cs typeface="Catamaran" panose="020B0604020202020204" charset="0"/>
              </a:rPr>
              <a:t>Con cual de las siguientes afirmaciones encuentra mayor cercanía</a:t>
            </a:r>
          </a:p>
          <a:p>
            <a:endParaRPr lang="es-ES" dirty="0"/>
          </a:p>
          <a:p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49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DBCB4-689D-BD3C-6458-ABB8D350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00" y="345124"/>
            <a:ext cx="3325367" cy="1372163"/>
          </a:xfrm>
        </p:spPr>
        <p:txBody>
          <a:bodyPr/>
          <a:lstStyle/>
          <a:p>
            <a:r>
              <a:rPr lang="es-ES" dirty="0"/>
              <a:t>¿Se entiende?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3D3589-95A9-8495-4B57-75423D493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430" y="2203481"/>
            <a:ext cx="2961764" cy="2368519"/>
          </a:xfrm>
        </p:spPr>
        <p:txBody>
          <a:bodyPr/>
          <a:lstStyle/>
          <a:p>
            <a:r>
              <a:rPr lang="es-ES" dirty="0"/>
              <a:t>Para un estudio sobre deserción universitaria se hacen las siguientes preguntas: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2000" dirty="0"/>
              <a:t>Menti.com</a:t>
            </a:r>
          </a:p>
          <a:p>
            <a:r>
              <a:rPr lang="es-CL" sz="2000" b="1" i="0" dirty="0">
                <a:effectLst/>
                <a:latin typeface="MentiText"/>
              </a:rPr>
              <a:t>Código: </a:t>
            </a:r>
            <a:r>
              <a:rPr lang="es-ES" sz="2400" b="1" i="0" dirty="0">
                <a:effectLst/>
                <a:latin typeface="MentiText"/>
              </a:rPr>
              <a:t>8539 6457</a:t>
            </a:r>
            <a:endParaRPr lang="es-CL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63B263-ABC5-261E-F85D-F17E0A77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667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4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1E330-676D-7603-B56D-E6F00663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066" y="0"/>
            <a:ext cx="8943277" cy="1470010"/>
          </a:xfrm>
        </p:spPr>
        <p:txBody>
          <a:bodyPr/>
          <a:lstStyle/>
          <a:p>
            <a:pPr algn="l"/>
            <a:r>
              <a:rPr lang="es-ES" sz="2800" dirty="0"/>
              <a:t>A) ¿Qué tipo de variables son? </a:t>
            </a:r>
            <a:br>
              <a:rPr lang="es-ES" sz="2800" dirty="0"/>
            </a:br>
            <a:r>
              <a:rPr lang="es-ES" sz="2800" dirty="0"/>
              <a:t>B) ¿Cómo asignaría los puntos considerando ambas preguntas? (observe dirección)</a:t>
            </a:r>
            <a:endParaRPr lang="es-CL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B7339-4A5B-3AB1-C45F-59E0FAC16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591" y="1668222"/>
            <a:ext cx="9246591" cy="1579012"/>
          </a:xfrm>
        </p:spPr>
        <p:txBody>
          <a:bodyPr/>
          <a:lstStyle/>
          <a:p>
            <a:pPr algn="l"/>
            <a:r>
              <a:rPr lang="es-ES" dirty="0"/>
              <a:t>1. Pensando en su actual carrera universitaria, ¿Cuánta confianza tiene Ud. en que completará todas las materias y entregará la tesis?</a:t>
            </a:r>
          </a:p>
          <a:p>
            <a:pPr algn="l"/>
            <a:r>
              <a:rPr lang="es-ES" dirty="0"/>
              <a:t>a)	Mucha confianza</a:t>
            </a:r>
          </a:p>
          <a:p>
            <a:pPr algn="l"/>
            <a:r>
              <a:rPr lang="es-ES" dirty="0"/>
              <a:t>b)	Algo de confianza</a:t>
            </a:r>
          </a:p>
          <a:p>
            <a:pPr algn="l"/>
            <a:r>
              <a:rPr lang="es-ES" dirty="0"/>
              <a:t>c)	Poca Confianza</a:t>
            </a:r>
          </a:p>
          <a:p>
            <a:pPr algn="l"/>
            <a:r>
              <a:rPr lang="es-ES" dirty="0"/>
              <a:t>d)	Mucha desconfianza</a:t>
            </a:r>
          </a:p>
          <a:p>
            <a:endParaRPr lang="es-ES" dirty="0"/>
          </a:p>
          <a:p>
            <a:pPr algn="l"/>
            <a:r>
              <a:rPr lang="es-ES" dirty="0"/>
              <a:t>2. Pensando en su actual carrera universitaria, ¿Con cuál de las siguientes afirmaciones está más de acuerdo: </a:t>
            </a:r>
          </a:p>
          <a:p>
            <a:pPr algn="l"/>
            <a:r>
              <a:rPr lang="es-ES" dirty="0"/>
              <a:t>a)	Tengo muchas dudas de si podré finalizar mi carrera universitaria, no me alcanza el tiempo y estoy confundido</a:t>
            </a:r>
          </a:p>
          <a:p>
            <a:pPr algn="l"/>
            <a:r>
              <a:rPr lang="es-ES" dirty="0"/>
              <a:t>b)	Tengo seguridad que finalizaré mi carrera universitaria, si me esfuerzo y cumplo podré lograrlo. </a:t>
            </a:r>
          </a:p>
        </p:txBody>
      </p:sp>
    </p:spTree>
    <p:extLst>
      <p:ext uri="{BB962C8B-B14F-4D97-AF65-F5344CB8AC3E}">
        <p14:creationId xmlns:p14="http://schemas.microsoft.com/office/powerpoint/2010/main" val="303403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Método de </a:t>
            </a:r>
            <a:r>
              <a:rPr lang="es-ES" sz="2800" b="1" dirty="0"/>
              <a:t>agregación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30;p34">
                <a:extLst>
                  <a:ext uri="{FF2B5EF4-FFF2-40B4-BE49-F238E27FC236}">
                    <a16:creationId xmlns:a16="http://schemas.microsoft.com/office/drawing/2014/main" id="{7FCAFE68-EE9D-2D46-A4B9-BCF1CA85D2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71" y="1506330"/>
                <a:ext cx="8516730" cy="963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s-ES" sz="1800" dirty="0"/>
                  <a:t>Fórmula más básica (índice aditivo sin ponderación)</a:t>
                </a:r>
                <a:endParaRPr lang="es-ES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1+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2+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3…+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4" name="Google Shape;230;p34">
                <a:extLst>
                  <a:ext uri="{FF2B5EF4-FFF2-40B4-BE49-F238E27FC236}">
                    <a16:creationId xmlns:a16="http://schemas.microsoft.com/office/drawing/2014/main" id="{7FCAFE68-EE9D-2D46-A4B9-BCF1CA85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1" y="1506330"/>
                <a:ext cx="8516730" cy="963909"/>
              </a:xfrm>
              <a:prstGeom prst="rect">
                <a:avLst/>
              </a:prstGeom>
              <a:blipFill>
                <a:blip r:embed="rId3"/>
                <a:stretch>
                  <a:fillRect l="-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A797BC9-EB1C-6803-19A9-5E81FE7C3426}"/>
                  </a:ext>
                </a:extLst>
              </p:cNvPr>
              <p:cNvSpPr txBox="1"/>
              <p:nvPr/>
            </p:nvSpPr>
            <p:spPr>
              <a:xfrm>
                <a:off x="70677" y="2884557"/>
                <a:ext cx="9108661" cy="185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Criterios de ponderación</a:t>
                </a:r>
              </a:p>
              <a:p>
                <a:pPr lvl="3"/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	Solo si hay indicaciones teóricas fuertes</a:t>
                </a:r>
              </a:p>
              <a:p>
                <a:pPr lvl="3"/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	Fórmula ponderada</a:t>
                </a:r>
              </a:p>
              <a:p>
                <a:pPr lvl="3"/>
                <a:endParaRPr lang="es-ES" sz="2000" dirty="0">
                  <a:latin typeface="Catamaran" panose="020B0604020202020204" charset="0"/>
                  <a:cs typeface="Catamaran" panose="020B0604020202020204" charset="0"/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1 ∗ 0,3+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2 ∗0,4+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3 ∗0,3…+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∗0,…)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s-ES" dirty="0">
                  <a:latin typeface="Catamaran" panose="020B0604020202020204" charset="0"/>
                  <a:cs typeface="Catamaran" panose="020B0604020202020204" charset="0"/>
                </a:endParaRPr>
              </a:p>
              <a:p>
                <a:r>
                  <a:rPr lang="es-ES" dirty="0">
                    <a:latin typeface="Catamaran" panose="020B0604020202020204" charset="0"/>
                    <a:cs typeface="Catamaran" panose="020B0604020202020204" charset="0"/>
                  </a:rPr>
                  <a:t>	 </a:t>
                </a:r>
                <a:endParaRPr lang="es-CL" dirty="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A797BC9-EB1C-6803-19A9-5E81FE7C3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7" y="2884557"/>
                <a:ext cx="9108661" cy="1855508"/>
              </a:xfrm>
              <a:prstGeom prst="rect">
                <a:avLst/>
              </a:prstGeom>
              <a:blipFill>
                <a:blip r:embed="rId4"/>
                <a:stretch>
                  <a:fillRect l="-469" t="-229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4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Usos y ventajas de los </a:t>
            </a:r>
            <a:r>
              <a:rPr lang="es-ES" sz="2800" b="1" dirty="0"/>
              <a:t>Índices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Permiten comparabilidad rápidamente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Pueden ser usados en distintos lugares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Resumen mucha información en un número (facilitan la toma de decisiones)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Además de su uso académico, permiten justificar políticas públicas y evaluar </a:t>
            </a:r>
            <a:r>
              <a:rPr lang="es-ES" sz="2400" b="1" dirty="0"/>
              <a:t>líneas base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300934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Línea de base</a:t>
            </a:r>
            <a:endParaRPr sz="44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57142" y="1255208"/>
            <a:ext cx="1307974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86440" y="163435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Primera medición </a:t>
            </a:r>
            <a:r>
              <a:rPr lang="es-ES" sz="2000" dirty="0"/>
              <a:t>de todos los indicadores contemplados en el diseño de un proyecto de desarrollo social y, por ende, permite conocer el </a:t>
            </a:r>
            <a:r>
              <a:rPr lang="es-ES" sz="2000" b="1" dirty="0"/>
              <a:t>valor de los indicadores</a:t>
            </a:r>
            <a:r>
              <a:rPr lang="es-ES" sz="2000" dirty="0"/>
              <a:t> al momento de iniciarse las </a:t>
            </a:r>
            <a:r>
              <a:rPr lang="es-ES" sz="2000" i="1" dirty="0"/>
              <a:t>acciones planificadas, </a:t>
            </a:r>
            <a:r>
              <a:rPr lang="es-ES" sz="2000" dirty="0"/>
              <a:t>es decir, establece el </a:t>
            </a:r>
            <a:r>
              <a:rPr lang="es-ES" sz="2000" b="1" dirty="0"/>
              <a:t>“punto de partida” del proyecto o intervención. </a:t>
            </a:r>
          </a:p>
          <a:p>
            <a:pPr marL="0" indent="0" algn="l"/>
            <a:endParaRPr lang="es-E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Índice de “estrés” académico / Índice de “participación política” da 30 el primer año de aplicación, será posible ver desde donde partimos para observar el cambio o aplicar medidas para tener una intervención eficaz. </a:t>
            </a:r>
          </a:p>
        </p:txBody>
      </p:sp>
    </p:spTree>
    <p:extLst>
      <p:ext uri="{BB962C8B-B14F-4D97-AF65-F5344CB8AC3E}">
        <p14:creationId xmlns:p14="http://schemas.microsoft.com/office/powerpoint/2010/main" val="183206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E269F-FF75-6EA5-FBB0-9C56207B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Trade</a:t>
            </a:r>
            <a:r>
              <a:rPr lang="es-CL" dirty="0"/>
              <a:t> off: cantidad de preguntas/correcta 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97BF7-BEE1-559B-3743-30CE114C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7211"/>
            <a:ext cx="7886700" cy="3245511"/>
          </a:xfrm>
        </p:spPr>
        <p:txBody>
          <a:bodyPr/>
          <a:lstStyle/>
          <a:p>
            <a:r>
              <a:rPr lang="es-CL" sz="2800" dirty="0"/>
              <a:t>Pocas preguntas para medir conceptos complejos: genera errores</a:t>
            </a:r>
          </a:p>
          <a:p>
            <a:r>
              <a:rPr lang="es-CL" sz="2800" dirty="0"/>
              <a:t>Tentación de hacer muchas preguntas</a:t>
            </a:r>
          </a:p>
          <a:p>
            <a:r>
              <a:rPr lang="es-CL" sz="2800" dirty="0"/>
              <a:t>Observar el tiempo que demoran y cansancio de encuestadores</a:t>
            </a:r>
          </a:p>
          <a:p>
            <a:r>
              <a:rPr lang="es-CL" sz="2800" dirty="0"/>
              <a:t>Lograr medir lo que se quiere medir?</a:t>
            </a:r>
          </a:p>
        </p:txBody>
      </p:sp>
    </p:spTree>
    <p:extLst>
      <p:ext uri="{BB962C8B-B14F-4D97-AF65-F5344CB8AC3E}">
        <p14:creationId xmlns:p14="http://schemas.microsoft.com/office/powerpoint/2010/main" val="287854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Ejemplo : </a:t>
            </a:r>
            <a:br>
              <a:rPr lang="es-ES" sz="2400" dirty="0"/>
            </a:br>
            <a:r>
              <a:rPr lang="es-ES" sz="2400" dirty="0"/>
              <a:t>Índice construido con datos primarios de encuesta: </a:t>
            </a:r>
            <a:r>
              <a:rPr lang="es-ES" sz="2400" b="1" dirty="0"/>
              <a:t>Índice de seguridad humana subjetiva</a:t>
            </a:r>
            <a:r>
              <a:rPr lang="es-ES" sz="2400" dirty="0"/>
              <a:t>, PNUD 2012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11237A2-D765-D844-5C39-6F12E96D9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3" t="11100" r="12825" b="25854"/>
          <a:stretch/>
        </p:blipFill>
        <p:spPr>
          <a:xfrm>
            <a:off x="0" y="1423846"/>
            <a:ext cx="6784403" cy="37196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16319A-EAF1-44C7-C887-A7A8220BA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5" t="34081" r="59192" b="16834"/>
          <a:stretch/>
        </p:blipFill>
        <p:spPr>
          <a:xfrm>
            <a:off x="6784403" y="1802038"/>
            <a:ext cx="2199020" cy="25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2: Índice construido con datos primarios de encuesta: </a:t>
            </a:r>
            <a:r>
              <a:rPr lang="es-ES" sz="2400" b="1" dirty="0"/>
              <a:t>Índice de seguridad humana subjetiva</a:t>
            </a:r>
            <a:r>
              <a:rPr lang="es-ES" sz="2400" dirty="0"/>
              <a:t>, PNUD 2012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b="1" dirty="0"/>
              <a:t>Seguridad Humana</a:t>
            </a:r>
            <a:r>
              <a:rPr lang="es-ES" sz="2400" dirty="0"/>
              <a:t>: es la evaluación que las personas hacen respecto de la existencia y eficacia de los mecanismos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175E84B-F875-CB30-0F38-1B88A7B6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877" y="3088318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Seguridad Humana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1FB6A87-F73C-EB57-BE82-D7FF3D9415AA}"/>
              </a:ext>
            </a:extLst>
          </p:cNvPr>
          <p:cNvCxnSpPr/>
          <p:nvPr/>
        </p:nvCxnSpPr>
        <p:spPr>
          <a:xfrm flipV="1">
            <a:off x="3087757" y="2615096"/>
            <a:ext cx="883478" cy="46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052F107-782B-D4A6-5E63-07F0AAB86C17}"/>
              </a:ext>
            </a:extLst>
          </p:cNvPr>
          <p:cNvCxnSpPr>
            <a:cxnSpLocks/>
          </p:cNvCxnSpPr>
          <p:nvPr/>
        </p:nvCxnSpPr>
        <p:spPr>
          <a:xfrm flipV="1">
            <a:off x="3087757" y="3413727"/>
            <a:ext cx="974034" cy="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7DB7282-A291-E952-ACA5-7B077C8DE10D}"/>
              </a:ext>
            </a:extLst>
          </p:cNvPr>
          <p:cNvCxnSpPr>
            <a:cxnSpLocks/>
          </p:cNvCxnSpPr>
          <p:nvPr/>
        </p:nvCxnSpPr>
        <p:spPr>
          <a:xfrm>
            <a:off x="3046896" y="4079836"/>
            <a:ext cx="965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BAB54C1-8110-1DCD-CB4F-FB662340BD4C}"/>
              </a:ext>
            </a:extLst>
          </p:cNvPr>
          <p:cNvCxnSpPr>
            <a:cxnSpLocks/>
          </p:cNvCxnSpPr>
          <p:nvPr/>
        </p:nvCxnSpPr>
        <p:spPr>
          <a:xfrm>
            <a:off x="3135244" y="4520658"/>
            <a:ext cx="965200" cy="33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A80769-9602-038B-ABA8-AACBF948AA3E}"/>
              </a:ext>
            </a:extLst>
          </p:cNvPr>
          <p:cNvSpPr txBox="1"/>
          <p:nvPr/>
        </p:nvSpPr>
        <p:spPr>
          <a:xfrm>
            <a:off x="3938358" y="247855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Laboral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F5EDBDE-F105-638E-319F-05F916125C58}"/>
              </a:ext>
            </a:extLst>
          </p:cNvPr>
          <p:cNvSpPr txBox="1"/>
          <p:nvPr/>
        </p:nvSpPr>
        <p:spPr>
          <a:xfrm>
            <a:off x="4012096" y="326185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Salud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E7F10E-4BA0-16A3-0E03-17EDEC77880E}"/>
              </a:ext>
            </a:extLst>
          </p:cNvPr>
          <p:cNvSpPr txBox="1"/>
          <p:nvPr/>
        </p:nvSpPr>
        <p:spPr>
          <a:xfrm>
            <a:off x="4119732" y="3925947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Seguridad ciudadana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C8F687F-C8AA-93F6-FD00-F6739A4D4BE8}"/>
              </a:ext>
            </a:extLst>
          </p:cNvPr>
          <p:cNvSpPr txBox="1"/>
          <p:nvPr/>
        </p:nvSpPr>
        <p:spPr>
          <a:xfrm>
            <a:off x="4210289" y="470249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Previsión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Ejemplo de operacionalización: “Seguridad humana subjetiva” (versión abreviada, IDH 2012)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Objetivo de la investigación: </a:t>
            </a:r>
            <a:r>
              <a:rPr lang="es-ES" sz="2000" dirty="0"/>
              <a:t>‘Conocer el nivel de seguridad humana subjetiva de los chilenos’</a:t>
            </a:r>
          </a:p>
          <a:p>
            <a:pPr marL="0" indent="0" algn="l"/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teórica de seguridad humana subjetiva (en el marco teórico): </a:t>
            </a:r>
            <a:r>
              <a:rPr lang="es-ES" sz="2000" dirty="0"/>
              <a:t>‘Es la evaluación que las personas hacen respecto de la existencia y eficacia de los mecanismos de seguridad de que disponen y que sedimenta un particular estado psicológico’ (IDH, 1998)</a:t>
            </a:r>
          </a:p>
        </p:txBody>
      </p:sp>
    </p:spTree>
    <p:extLst>
      <p:ext uri="{BB962C8B-B14F-4D97-AF65-F5344CB8AC3E}">
        <p14:creationId xmlns:p14="http://schemas.microsoft.com/office/powerpoint/2010/main" val="274488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3202" y="114852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nominal de la variable ‘nivel de seguridad humana subjetiva</a:t>
            </a:r>
            <a:r>
              <a:rPr lang="es-ES" sz="2000" dirty="0"/>
              <a:t>’ (al final del marco teórico):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‘Es la evaluación que hacen las personas de la existencia y eficacia de los mecanismos de seguridad de que disponen en los siguientes ámbitos: laboral, salud, seguridad ciudadana y previsión’ [*en la versión original incluye también cultura y relaciones sociales]</a:t>
            </a:r>
          </a:p>
          <a:p>
            <a:pPr marL="0" indent="0" algn="l"/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</a:t>
            </a:r>
            <a:r>
              <a:rPr lang="es-ES" sz="2000" b="1" u="sng" dirty="0"/>
              <a:t>operacional</a:t>
            </a:r>
            <a:r>
              <a:rPr lang="es-ES" sz="2000" b="1" dirty="0"/>
              <a:t> ‘nivel de seguridad humana subjetiva’: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nivel de seguridad humana subjetiva será medido a partir del puntaje total que resulte de la sumatoria de los puntajes obtenidos en cada uno de los siguientes indicadores (ver tabla de especificaciones):</a:t>
            </a:r>
          </a:p>
        </p:txBody>
      </p:sp>
    </p:spTree>
    <p:extLst>
      <p:ext uri="{BB962C8B-B14F-4D97-AF65-F5344CB8AC3E}">
        <p14:creationId xmlns:p14="http://schemas.microsoft.com/office/powerpoint/2010/main" val="157082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50398" y="1916889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índice original (año 1998) tenía 20 indicadores (y 6 dimensiones)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año 2011 se replica en versión abreviada (9 indicadores, 4 dimensiones), dejando las dimensiones e indicadores que más discriminan.</a:t>
            </a:r>
          </a:p>
        </p:txBody>
      </p:sp>
    </p:spTree>
    <p:extLst>
      <p:ext uri="{BB962C8B-B14F-4D97-AF65-F5344CB8AC3E}">
        <p14:creationId xmlns:p14="http://schemas.microsoft.com/office/powerpoint/2010/main" val="106639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3202" y="521252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Dimensiones, subdimensiones e indicadores del Índice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77B5F4-3345-994E-F1F0-D40E5E57B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2" t="36930" r="13414" b="27773"/>
          <a:stretch/>
        </p:blipFill>
        <p:spPr>
          <a:xfrm>
            <a:off x="512589" y="1362734"/>
            <a:ext cx="8207343" cy="3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F5664D2-C68D-1600-FABE-FCE90DBFB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1" t="20698" r="13929" b="11627"/>
          <a:stretch/>
        </p:blipFill>
        <p:spPr>
          <a:xfrm>
            <a:off x="1325216" y="51037"/>
            <a:ext cx="6807202" cy="504142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E720A71-82B3-F2D2-25BF-F8CEEC6BD924}"/>
              </a:ext>
            </a:extLst>
          </p:cNvPr>
          <p:cNvCxnSpPr/>
          <p:nvPr/>
        </p:nvCxnSpPr>
        <p:spPr>
          <a:xfrm flipV="1">
            <a:off x="587022" y="2408296"/>
            <a:ext cx="1569156" cy="436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7E7C78B-40D4-8BDE-7374-47FF3BF60BC0}"/>
              </a:ext>
            </a:extLst>
          </p:cNvPr>
          <p:cNvCxnSpPr>
            <a:cxnSpLocks/>
          </p:cNvCxnSpPr>
          <p:nvPr/>
        </p:nvCxnSpPr>
        <p:spPr>
          <a:xfrm>
            <a:off x="587022" y="2844800"/>
            <a:ext cx="1569156" cy="35748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81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Tipos de resultados que permite mostrar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22F9DC8-3EF0-A158-B72C-D942E119D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6" t="17778" r="18796" b="14975"/>
          <a:stretch/>
        </p:blipFill>
        <p:spPr>
          <a:xfrm>
            <a:off x="2456069" y="1341194"/>
            <a:ext cx="4554331" cy="373407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E06D9B1C-B867-EEA2-BBF1-DCC1D594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1" t="20526" r="20227" b="12829"/>
          <a:stretch/>
        </p:blipFill>
        <p:spPr>
          <a:xfrm>
            <a:off x="1281044" y="-39555"/>
            <a:ext cx="6325705" cy="51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2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44B8-760A-4CAA-AC84-AC94FD2C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8B7885-8D97-F07A-2E1B-78A8DB2A3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0408A1-4C53-F044-5504-11029628A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9" t="20784" r="15075" b="12227"/>
          <a:stretch/>
        </p:blipFill>
        <p:spPr>
          <a:xfrm>
            <a:off x="852556" y="0"/>
            <a:ext cx="6797210" cy="51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4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80407" y="286444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clase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1173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1800" dirty="0"/>
              <a:t> Discuta con sus </a:t>
            </a:r>
            <a:r>
              <a:rPr lang="es-CL" sz="1800" dirty="0" err="1"/>
              <a:t>compañerxs</a:t>
            </a:r>
            <a:r>
              <a:rPr lang="es-CL" sz="1800" dirty="0"/>
              <a:t> de grupo su proceso de operacionalización y seleccione al menos dos conceptos relevantes. 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24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9" y="95574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1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F25082-880C-1A16-09D6-6F755EA8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41" y="139235"/>
            <a:ext cx="6992718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Cómo NO armar el </a:t>
            </a:r>
            <a:r>
              <a:rPr lang="en" sz="4400" b="1" dirty="0"/>
              <a:t>cuestionario</a:t>
            </a:r>
            <a:r>
              <a:rPr lang="en" sz="4400" dirty="0"/>
              <a:t>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Tiene usted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usted machista?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usted alienado?</a:t>
            </a:r>
          </a:p>
        </p:txBody>
      </p:sp>
    </p:spTree>
    <p:extLst>
      <p:ext uri="{BB962C8B-B14F-4D97-AF65-F5344CB8AC3E}">
        <p14:creationId xmlns:p14="http://schemas.microsoft.com/office/powerpoint/2010/main" val="163129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76" y="2567427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 dirty="0">
                <a:latin typeface="Catamaran" panose="020B0604020202020204" charset="0"/>
                <a:cs typeface="Catamaran" panose="020B0604020202020204" charset="0"/>
              </a:rPr>
              <a:t>Concepto (variable latente)</a:t>
            </a:r>
            <a:endParaRPr lang="es-ES" altLang="es-CL" sz="2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80" y="171017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932395" y="2510279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45" y="171017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732745" y="2395978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61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80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45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664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382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292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4A055C-49EC-EB13-A362-08A9CE151620}"/>
              </a:ext>
            </a:extLst>
          </p:cNvPr>
          <p:cNvSpPr/>
          <p:nvPr/>
        </p:nvSpPr>
        <p:spPr>
          <a:xfrm>
            <a:off x="7457494" y="2817519"/>
            <a:ext cx="1293040" cy="1042867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CL" sz="1500" b="1" dirty="0">
                <a:solidFill>
                  <a:srgbClr val="000000"/>
                </a:solidFill>
                <a:latin typeface="Catamaran" panose="020B0604020202020204" charset="0"/>
                <a:cs typeface="Catamaran" panose="020B0604020202020204" charset="0"/>
              </a:rPr>
              <a:t>Preguntas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F401D35A-B0BC-3FD0-53DA-8F9CB864BF81}"/>
              </a:ext>
            </a:extLst>
          </p:cNvPr>
          <p:cNvSpPr/>
          <p:nvPr/>
        </p:nvSpPr>
        <p:spPr>
          <a:xfrm>
            <a:off x="6646689" y="3138928"/>
            <a:ext cx="429206" cy="285750"/>
          </a:xfrm>
          <a:prstGeom prst="rightArrow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es-CL" sz="1500" b="1" dirty="0">
              <a:solidFill>
                <a:srgbClr val="000000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7DBA1-5C45-361F-7476-8323867A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D820A2-D287-2799-49D8-F42EB3309EF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AFEF006-099E-7174-E137-F8BCF3A47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4E006EC-C66A-FD32-933C-2E0F3BD3984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F6B68BD-DC21-F6E2-12D8-2B6873FC070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500006AC-AE97-32D7-D028-7A958807CC6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134D328-3C04-EE18-FE06-9F06C472F7B0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8E3BB98D-17D1-CF5D-C454-453E1AA422BF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D605ECDE-ADE5-171B-18AD-B8CAC0FDEE1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7E2BA92-939E-776C-120A-2952D997D8A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532870A-2D39-5E83-83B8-E62B53E7980B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1ADAE956-408A-F303-B044-3A88B209518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B8A5F0B0-98C8-DF30-255F-BCB40F4D2FE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0ABA084-5FD9-E08D-47D6-A77082C9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25" y="539500"/>
            <a:ext cx="6923466" cy="39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1088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2303</Words>
  <Application>Microsoft Office PowerPoint</Application>
  <PresentationFormat>Presentación en pantalla (16:9)</PresentationFormat>
  <Paragraphs>293</Paragraphs>
  <Slides>47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Lexend Deca</vt:lpstr>
      <vt:lpstr>MentiText</vt:lpstr>
      <vt:lpstr>Arial</vt:lpstr>
      <vt:lpstr>Wingdings</vt:lpstr>
      <vt:lpstr>Catamaran</vt:lpstr>
      <vt:lpstr>Cambria Math</vt:lpstr>
      <vt:lpstr>Pastel Minimalist Elegant Lines Portfolio by Slidesgo</vt:lpstr>
      <vt:lpstr>Métodos cuantitavos I:  Clase 9</vt:lpstr>
      <vt:lpstr>Sintesis sesión anterior</vt:lpstr>
      <vt:lpstr>Presentación de PowerPoint</vt:lpstr>
      <vt:lpstr>Sintesis sesiónes anteriores</vt:lpstr>
      <vt:lpstr>Presentación de PowerPoint</vt:lpstr>
      <vt:lpstr>Presentación de PowerPoint</vt:lpstr>
      <vt:lpstr>Cómo NO armar el cuestionario?</vt:lpstr>
      <vt:lpstr>Presentación de PowerPoint</vt:lpstr>
      <vt:lpstr>Presentación de PowerPoint</vt:lpstr>
      <vt:lpstr>Según contenido</vt:lpstr>
      <vt:lpstr>Según tipo de respuesta</vt:lpstr>
      <vt:lpstr>Según tipo de respuesta</vt:lpstr>
      <vt:lpstr>Fraseo de preguntas</vt:lpstr>
      <vt:lpstr>Presentación de PowerPoint</vt:lpstr>
      <vt:lpstr>Orden y longitud del cuestionario</vt:lpstr>
      <vt:lpstr>Presentación de PowerPoint</vt:lpstr>
      <vt:lpstr>Fraseo de preguntas</vt:lpstr>
      <vt:lpstr>Presentación de PowerPoint</vt:lpstr>
      <vt:lpstr>Presentación de PowerPoint</vt:lpstr>
      <vt:lpstr>Lo que queda</vt:lpstr>
      <vt:lpstr>La construcción de Índices </vt:lpstr>
      <vt:lpstr>2.0 Ejemplo de Índice de Violencia</vt:lpstr>
      <vt:lpstr>Presentación de PowerPoint</vt:lpstr>
      <vt:lpstr>2.1 ¿Qué es un Índice?</vt:lpstr>
      <vt:lpstr>2.2 Etapas de construcción</vt:lpstr>
      <vt:lpstr>Presentación de PowerPoint</vt:lpstr>
      <vt:lpstr>Medida común y ponderación</vt:lpstr>
      <vt:lpstr>Formulas para generar medida común</vt:lpstr>
      <vt:lpstr>Presentación de PowerPoint</vt:lpstr>
      <vt:lpstr>¿Se entiende?</vt:lpstr>
      <vt:lpstr>A) ¿Qué tipo de variables son?  B) ¿Cómo asignaría los puntos considerando ambas preguntas? (observe dirección)</vt:lpstr>
      <vt:lpstr>Método de agregación</vt:lpstr>
      <vt:lpstr>Usos y ventajas de los Índices</vt:lpstr>
      <vt:lpstr>Línea de base</vt:lpstr>
      <vt:lpstr>Trade off: cantidad de preguntas/correcta aplicación</vt:lpstr>
      <vt:lpstr>Ejemplo :  Índice construido con datos primarios de encuesta: Índice de seguridad humana subjetiva, PNUD 2012</vt:lpstr>
      <vt:lpstr>Ejemplo 2: Índice construido con datos primarios de encuesta: Índice de seguridad humana subjetiva, PNUD 2012</vt:lpstr>
      <vt:lpstr>Ejemplo de operacionalización: “Seguridad humana subjetiva” (versión abreviada, IDH 2012)</vt:lpstr>
      <vt:lpstr>Presentación de PowerPoint</vt:lpstr>
      <vt:lpstr>Presentación de PowerPoint</vt:lpstr>
      <vt:lpstr>Presentación de PowerPoint</vt:lpstr>
      <vt:lpstr>Presentación de PowerPoint</vt:lpstr>
      <vt:lpstr>Tipos de resultados que permite mostrar</vt:lpstr>
      <vt:lpstr>Presentación de PowerPoint</vt:lpstr>
      <vt:lpstr>Presentación de PowerPoint</vt:lpstr>
      <vt:lpstr>Ejercicio en clase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52</cp:revision>
  <dcterms:modified xsi:type="dcterms:W3CDTF">2024-10-18T21:07:24Z</dcterms:modified>
</cp:coreProperties>
</file>